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EC4E3-872A-4DDA-A9B1-5BBE455221DC}" v="11" dt="2023-07-19T20:08:51.190"/>
    <p1510:client id="{65A2BBF1-D42C-C234-0A63-7601F58F7E99}" v="85" dt="2023-11-10T13:59:16.963"/>
    <p1510:client id="{81EDF97A-CDD5-3F2C-08F4-DADCF5359C36}" v="8" dt="2023-09-11T12:27:28.179"/>
    <p1510:client id="{864A7500-D2C1-8F08-BF9A-A5FD6149A8CE}" v="97" dt="2023-09-21T13:46:13.139"/>
    <p1510:client id="{8C00BAF5-46D7-EC40-7076-BDD471C8DF35}" v="54" dt="2023-07-25T14:40:17.802"/>
    <p1510:client id="{9C6C644C-2F2D-4219-B292-3C502E1AC7E6}" v="10" dt="2023-09-15T15:33:08.040"/>
    <p1510:client id="{F5A820D6-FC72-3D4E-782D-E69C351B2619}" v="318" dt="2023-07-19T19:56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60CB-742C-1DC7-5B45-9F63EAEB7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21D8D-FBA3-E27E-8B5A-22D64FCA6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61C6-8EF8-E07C-FC67-6DA8B770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44EC-8704-FF30-0F76-2C0D6AEF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61BF-F997-A720-7D18-A9327BF5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EC54-AED3-F304-C806-EDE1E072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0916D-5589-1BAF-1ACE-1E3E4CC23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F3297-66B2-092A-7601-EE8765F2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D1325-307D-86C0-3D6F-7155767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EB0A6-BF9C-53F0-63AD-B611D1E1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6AF492-7DD6-BA31-17A7-56E821ACD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B7F78-C3A2-D4BF-F9F8-7A29B3CA7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D184-E8F2-DF0E-2DC9-FB84272B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29CA9-A5F2-4810-EB9C-00AAC877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E9D18-0C73-7E8A-C9F7-A8D42641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96BE-5C2C-279D-5653-8E6F1792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DD6C-4ED7-E1CC-7C34-EB335B54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9E798-9C9D-56C0-0A8E-026125D3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6D62-303D-8B64-7225-C0C98FE3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24407-5A8C-F614-13F2-C8B76D36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AC5C-630B-F6F9-9C20-D83B66B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9B63-84B4-6B81-E464-283E36DA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C95E-8AD8-43D9-F655-2DD2D152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5DA2-7E12-A91A-0A9E-56425119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3ACC-5FF1-F07B-64A3-1D2CE25C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3867-2F3E-8641-0136-6ADF569F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D265-6B97-CF28-6ED9-3FAA82417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43109-0860-A6EE-9292-95B410796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25F05-977C-C3D3-7C8F-84086B52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E978B-B20B-BDE4-91E5-F353CEFC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FB44F-CE4F-FC5B-BDDD-571C0715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00C3-A5A3-7F65-CE4E-9BD59E8B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4968-3D51-9119-4891-C6A6563D5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816BF-3EAE-20E1-7A19-FEF0A5AF2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17423-4755-C573-19D2-889462BF5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5F50E-A4E1-97EE-E43D-4EC4F725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8E968-06F2-BC5F-7BAD-06BA5BE5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D87F6-0E7E-6C94-EB92-608B6B10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C838F-7F57-9FC0-402F-C0B5E1C8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5A97-E6AF-08CE-0F62-FCB5C187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52BA0-EC87-917D-2693-EAEC7D4C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E5465-900B-C0D9-340B-C59E68B7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F545C-BB2E-327B-D2AE-8F50C18C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5EFF2-6DF7-E98C-EA3F-E0371CFB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5074D-EBD2-CF15-8654-811A4E36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F7AE6-5640-4EAB-2C6F-1E2022F8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1FD2-EA08-BDC2-71CB-C01AD862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2679-812E-3674-E788-62484F42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BF4D-C3BF-DD96-78FA-AC07021EB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AC603-10F7-6AD1-DA67-A920173B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B3E4-57DA-2AC3-8EAA-39978B8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01DA7-471C-06E4-1A4F-EEC31D68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5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F1DF-ED85-C217-0DB0-BA4FB7B2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20643-E34F-C5A5-EAAE-2978AE504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FB0E8-6BD7-E28E-A595-AEE1532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9F94D-5F73-C21F-055E-2D2DDA90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A2FAB-215C-6064-9CB7-0669DE26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44C83-6EA2-BE40-C8EC-FACA75B1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90BB6-5B55-15E0-A6CB-A8E250D8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F24AD-2C0A-93DB-F043-43D9FEFEE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6D1E-CC29-2F6D-F4A2-81A0EAAA7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77BE-BFCB-47ED-9F2D-B047E3265BF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D0C5-27FE-8B74-3B0E-E1AB8F072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1F1C3-17E5-1832-6E53-996007B21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251C-9297-4873-9132-5F1E5E8C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uit&#10;&#10;Description automatically generated">
            <a:extLst>
              <a:ext uri="{FF2B5EF4-FFF2-40B4-BE49-F238E27FC236}">
                <a16:creationId xmlns:a16="http://schemas.microsoft.com/office/drawing/2014/main" id="{8F779627-8365-8023-E44D-E8AF1304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6" y="3373510"/>
            <a:ext cx="975873" cy="917802"/>
          </a:xfrm>
          <a:prstGeom prst="rect">
            <a:avLst/>
          </a:prstGeom>
        </p:spPr>
      </p:pic>
      <p:sp>
        <p:nvSpPr>
          <p:cNvPr id="1036" name="object 37">
            <a:extLst>
              <a:ext uri="{FF2B5EF4-FFF2-40B4-BE49-F238E27FC236}">
                <a16:creationId xmlns:a16="http://schemas.microsoft.com/office/drawing/2014/main" id="{13FEE6D3-6F12-5696-87A3-AF2F351F7166}"/>
              </a:ext>
            </a:extLst>
          </p:cNvPr>
          <p:cNvSpPr/>
          <p:nvPr/>
        </p:nvSpPr>
        <p:spPr>
          <a:xfrm>
            <a:off x="8885783" y="5226117"/>
            <a:ext cx="1433194" cy="1507119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4AB1C139-31AD-FE21-965D-188FF487634E}"/>
              </a:ext>
            </a:extLst>
          </p:cNvPr>
          <p:cNvSpPr/>
          <p:nvPr/>
        </p:nvSpPr>
        <p:spPr>
          <a:xfrm>
            <a:off x="4160982" y="126111"/>
            <a:ext cx="3867150" cy="1163516"/>
          </a:xfrm>
          <a:custGeom>
            <a:avLst/>
            <a:gdLst/>
            <a:ahLst/>
            <a:cxnLst/>
            <a:rect l="l" t="t" r="r" b="b"/>
            <a:pathLst>
              <a:path w="3335020" h="1066800">
                <a:moveTo>
                  <a:pt x="0" y="0"/>
                </a:moveTo>
                <a:lnTo>
                  <a:pt x="3334512" y="0"/>
                </a:lnTo>
                <a:lnTo>
                  <a:pt x="3334512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62D5ED63-C000-385A-4F76-7DB522CD21CA}"/>
              </a:ext>
            </a:extLst>
          </p:cNvPr>
          <p:cNvSpPr txBox="1"/>
          <p:nvPr/>
        </p:nvSpPr>
        <p:spPr>
          <a:xfrm>
            <a:off x="4225920" y="208269"/>
            <a:ext cx="2058891" cy="75341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150" b="1" spc="-10">
                <a:latin typeface="Calibri"/>
                <a:cs typeface="Calibri"/>
              </a:rPr>
              <a:t>Executive Vice President and</a:t>
            </a:r>
            <a:r>
              <a:rPr sz="1150" b="1" spc="-5">
                <a:latin typeface="Calibri"/>
                <a:cs typeface="Calibri"/>
              </a:rPr>
              <a:t> </a:t>
            </a:r>
            <a:r>
              <a:rPr sz="1150" b="1" spc="-10">
                <a:latin typeface="Calibri"/>
                <a:cs typeface="Calibri"/>
              </a:rPr>
              <a:t>Chief </a:t>
            </a:r>
            <a:r>
              <a:rPr lang="en-US" sz="1150" b="1" spc="-10">
                <a:latin typeface="Calibri"/>
                <a:cs typeface="Calibri"/>
              </a:rPr>
              <a:t>Operating</a:t>
            </a:r>
            <a:r>
              <a:rPr sz="1150" b="1" spc="-10">
                <a:latin typeface="Calibri"/>
                <a:cs typeface="Calibri"/>
              </a:rPr>
              <a:t> Officer</a:t>
            </a:r>
            <a:r>
              <a:rPr lang="en-US" sz="1150" b="1" spc="-10">
                <a:latin typeface="Calibri"/>
                <a:cs typeface="Calibri"/>
              </a:rPr>
              <a:t> (EVPCOO)</a:t>
            </a:r>
            <a:endParaRPr sz="11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lang="en-US" sz="1150" i="1" spc="-5">
                <a:latin typeface="Calibri"/>
                <a:cs typeface="Calibri"/>
              </a:rPr>
              <a:t>Amy S. Sebring</a:t>
            </a:r>
            <a:endParaRPr sz="1150" i="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3B549382-9586-F486-CEC7-13F2AFDAA784}"/>
              </a:ext>
            </a:extLst>
          </p:cNvPr>
          <p:cNvSpPr/>
          <p:nvPr/>
        </p:nvSpPr>
        <p:spPr>
          <a:xfrm>
            <a:off x="259477" y="2312676"/>
            <a:ext cx="1133270" cy="2044392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37">
            <a:extLst>
              <a:ext uri="{FF2B5EF4-FFF2-40B4-BE49-F238E27FC236}">
                <a16:creationId xmlns:a16="http://schemas.microsoft.com/office/drawing/2014/main" id="{96E95AAB-B6B7-1D7C-90B4-9AF7A65E1C4E}"/>
              </a:ext>
            </a:extLst>
          </p:cNvPr>
          <p:cNvSpPr/>
          <p:nvPr/>
        </p:nvSpPr>
        <p:spPr>
          <a:xfrm>
            <a:off x="1480102" y="2308259"/>
            <a:ext cx="1141490" cy="2044388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B3CD06F7-BEB6-2002-B004-190E607D6566}"/>
              </a:ext>
            </a:extLst>
          </p:cNvPr>
          <p:cNvSpPr/>
          <p:nvPr/>
        </p:nvSpPr>
        <p:spPr>
          <a:xfrm>
            <a:off x="2720660" y="2308259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8">
            <a:extLst>
              <a:ext uri="{FF2B5EF4-FFF2-40B4-BE49-F238E27FC236}">
                <a16:creationId xmlns:a16="http://schemas.microsoft.com/office/drawing/2014/main" id="{357DADD5-D758-0909-31BE-45A362F40DE3}"/>
              </a:ext>
            </a:extLst>
          </p:cNvPr>
          <p:cNvSpPr txBox="1"/>
          <p:nvPr/>
        </p:nvSpPr>
        <p:spPr>
          <a:xfrm>
            <a:off x="301026" y="2358568"/>
            <a:ext cx="1141490" cy="9113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900" b="1" spc="-5" dirty="0">
                <a:solidFill>
                  <a:prstClr val="black"/>
                </a:solidFill>
                <a:cs typeface="Calibri"/>
              </a:rPr>
              <a:t>Vice President for</a:t>
            </a:r>
            <a:r>
              <a:rPr lang="en-US" sz="900" b="1" spc="-5" dirty="0">
                <a:solidFill>
                  <a:prstClr val="black"/>
                </a:solidFill>
                <a:cs typeface="Calibri"/>
              </a:rPr>
              <a:t> </a:t>
            </a:r>
            <a:r>
              <a:rPr sz="900" b="1" spc="-5" dirty="0">
                <a:solidFill>
                  <a:prstClr val="black"/>
                </a:solidFill>
                <a:cs typeface="Calibri"/>
              </a:rPr>
              <a:t>Campus Planning,</a:t>
            </a:r>
            <a:endParaRPr lang="en-US" sz="900" b="1" dirty="0">
              <a:solidFill>
                <a:prstClr val="black"/>
              </a:solidFill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900" b="1" spc="-5" dirty="0">
                <a:solidFill>
                  <a:prstClr val="black"/>
                </a:solidFill>
                <a:cs typeface="Calibri"/>
              </a:rPr>
              <a:t>Infrastructure,</a:t>
            </a:r>
            <a:endParaRPr lang="en-US" sz="900" b="1" dirty="0">
              <a:solidFill>
                <a:prstClr val="black"/>
              </a:solidFill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900" b="1" spc="-5" dirty="0">
                <a:solidFill>
                  <a:prstClr val="black"/>
                </a:solidFill>
                <a:cs typeface="Calibri"/>
              </a:rPr>
              <a:t>and</a:t>
            </a:r>
            <a:r>
              <a:rPr lang="en-US" sz="900" b="1" spc="-5" dirty="0">
                <a:solidFill>
                  <a:prstClr val="black"/>
                </a:solidFill>
                <a:cs typeface="Calibri"/>
              </a:rPr>
              <a:t> </a:t>
            </a:r>
            <a:r>
              <a:rPr sz="900" b="1" dirty="0">
                <a:solidFill>
                  <a:prstClr val="black"/>
                </a:solidFill>
                <a:cs typeface="Calibri"/>
              </a:rPr>
              <a:t>Facilities</a:t>
            </a:r>
            <a:endParaRPr lang="en-US" sz="900" b="1" dirty="0">
              <a:solidFill>
                <a:prstClr val="black"/>
              </a:solidFill>
              <a:cs typeface="Calibri"/>
            </a:endParaRPr>
          </a:p>
          <a:p>
            <a:pPr marL="12700" marR="408305">
              <a:lnSpc>
                <a:spcPts val="1320"/>
              </a:lnSpc>
              <a:spcBef>
                <a:spcPts val="40"/>
              </a:spcBef>
            </a:pPr>
            <a:r>
              <a:rPr lang="en-US" sz="1100" i="1" spc="-5" dirty="0">
                <a:solidFill>
                  <a:prstClr val="black"/>
                </a:solidFill>
                <a:cs typeface="Calibri"/>
              </a:rPr>
              <a:t>Bob Broyden</a:t>
            </a:r>
            <a:endParaRPr lang="en-US" sz="1100" i="1" spc="-5" dirty="0">
              <a:solidFill>
                <a:prstClr val="black"/>
              </a:solidFill>
              <a:ea typeface="Calibri"/>
              <a:cs typeface="Calibri"/>
            </a:endParaRPr>
          </a:p>
          <a:p>
            <a:pPr marL="12700" marR="408305">
              <a:lnSpc>
                <a:spcPts val="1320"/>
              </a:lnSpc>
              <a:spcBef>
                <a:spcPts val="40"/>
              </a:spcBef>
            </a:pPr>
            <a:r>
              <a:rPr lang="en-US" sz="800" i="1" spc="-5" dirty="0">
                <a:solidFill>
                  <a:prstClr val="black"/>
                </a:solidFill>
                <a:ea typeface="Calibri"/>
                <a:cs typeface="Calibri"/>
              </a:rPr>
              <a:t>(Interim)</a:t>
            </a:r>
          </a:p>
        </p:txBody>
      </p:sp>
      <p:sp>
        <p:nvSpPr>
          <p:cNvPr id="48" name="object 34">
            <a:extLst>
              <a:ext uri="{FF2B5EF4-FFF2-40B4-BE49-F238E27FC236}">
                <a16:creationId xmlns:a16="http://schemas.microsoft.com/office/drawing/2014/main" id="{0A16C2D2-2516-94A6-3A79-963B0355A47F}"/>
              </a:ext>
            </a:extLst>
          </p:cNvPr>
          <p:cNvSpPr txBox="1"/>
          <p:nvPr/>
        </p:nvSpPr>
        <p:spPr>
          <a:xfrm>
            <a:off x="1543116" y="2341805"/>
            <a:ext cx="1054414" cy="6226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900" b="1" spc="-5" dirty="0">
                <a:cs typeface="Calibri"/>
              </a:rPr>
              <a:t>Vice </a:t>
            </a:r>
            <a:r>
              <a:rPr sz="900" b="1" spc="-10" dirty="0">
                <a:cs typeface="Calibri"/>
              </a:rPr>
              <a:t>President for</a:t>
            </a:r>
            <a:r>
              <a:rPr lang="en-US" sz="900" b="1" spc="-10" dirty="0">
                <a:cs typeface="Calibri"/>
              </a:rPr>
              <a:t> Auxiliary </a:t>
            </a:r>
            <a:r>
              <a:rPr sz="900" b="1" spc="-5" dirty="0">
                <a:cs typeface="Calibri"/>
              </a:rPr>
              <a:t>&amp;</a:t>
            </a:r>
            <a:r>
              <a:rPr lang="en-US" sz="900" b="1" spc="-5" dirty="0">
                <a:cs typeface="Calibri"/>
              </a:rPr>
              <a:t> </a:t>
            </a:r>
          </a:p>
          <a:p>
            <a:pPr marL="12700" marR="5080">
              <a:spcBef>
                <a:spcPts val="95"/>
              </a:spcBef>
            </a:pPr>
            <a:r>
              <a:rPr sz="900" b="1" spc="-10" dirty="0">
                <a:cs typeface="Calibri"/>
              </a:rPr>
              <a:t>Business Services</a:t>
            </a:r>
            <a:endParaRPr lang="en-US" sz="900" b="1" spc="-10" dirty="0">
              <a:cs typeface="Calibri"/>
            </a:endParaRPr>
          </a:p>
          <a:p>
            <a:pPr marL="12700" marR="5080">
              <a:spcBef>
                <a:spcPts val="95"/>
              </a:spcBef>
            </a:pPr>
            <a:r>
              <a:rPr sz="1100" i="1" spc="-10" dirty="0">
                <a:solidFill>
                  <a:prstClr val="black"/>
                </a:solidFill>
                <a:cs typeface="Calibri"/>
              </a:rPr>
              <a:t>Lynsay </a:t>
            </a:r>
            <a:r>
              <a:rPr sz="1100" i="1" spc="-5" dirty="0">
                <a:solidFill>
                  <a:prstClr val="black"/>
                </a:solidFill>
                <a:cs typeface="Calibri"/>
              </a:rPr>
              <a:t>Belshe</a:t>
            </a:r>
            <a:endParaRPr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45">
            <a:extLst>
              <a:ext uri="{FF2B5EF4-FFF2-40B4-BE49-F238E27FC236}">
                <a16:creationId xmlns:a16="http://schemas.microsoft.com/office/drawing/2014/main" id="{E004508A-007F-814E-7B62-24A6717B3B15}"/>
              </a:ext>
            </a:extLst>
          </p:cNvPr>
          <p:cNvSpPr/>
          <p:nvPr/>
        </p:nvSpPr>
        <p:spPr>
          <a:xfrm>
            <a:off x="1660822" y="3380479"/>
            <a:ext cx="763499" cy="905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object 23">
            <a:extLst>
              <a:ext uri="{FF2B5EF4-FFF2-40B4-BE49-F238E27FC236}">
                <a16:creationId xmlns:a16="http://schemas.microsoft.com/office/drawing/2014/main" id="{9A6B3DB6-AD11-4FEB-2C49-EC57B147CEE5}"/>
              </a:ext>
            </a:extLst>
          </p:cNvPr>
          <p:cNvSpPr txBox="1"/>
          <p:nvPr/>
        </p:nvSpPr>
        <p:spPr>
          <a:xfrm>
            <a:off x="2789314" y="2355429"/>
            <a:ext cx="1117600" cy="59695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Vice </a:t>
            </a:r>
            <a:r>
              <a:rPr sz="900" b="1" spc="-10" dirty="0">
                <a:latin typeface="Calibri"/>
                <a:cs typeface="Calibri"/>
              </a:rPr>
              <a:t>President for</a:t>
            </a:r>
            <a:r>
              <a:rPr lang="en-US" sz="900" b="1" spc="-10" dirty="0">
                <a:latin typeface="Calibri"/>
                <a:cs typeface="Calibri"/>
              </a:rPr>
              <a:t> </a:t>
            </a:r>
            <a:r>
              <a:rPr sz="900" b="1" spc="-10" dirty="0">
                <a:latin typeface="Calibri"/>
                <a:cs typeface="Calibri"/>
              </a:rPr>
              <a:t> Finance</a:t>
            </a:r>
            <a:r>
              <a:rPr lang="en-US" sz="900" b="1" spc="-10" dirty="0">
                <a:latin typeface="Calibri"/>
                <a:cs typeface="Calibri"/>
              </a:rPr>
              <a:t> and University Treasurer</a:t>
            </a:r>
            <a:endParaRPr lang="en-US"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Ken Miller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2C926847-A793-4B9A-3219-861AB96AC663}"/>
              </a:ext>
            </a:extLst>
          </p:cNvPr>
          <p:cNvSpPr txBox="1"/>
          <p:nvPr/>
        </p:nvSpPr>
        <p:spPr>
          <a:xfrm>
            <a:off x="4123393" y="2358569"/>
            <a:ext cx="1066165" cy="6487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>
              <a:lnSpc>
                <a:spcPct val="107500"/>
              </a:lnSpc>
            </a:pPr>
            <a:r>
              <a:rPr sz="900" b="1" spc="-5" dirty="0">
                <a:cs typeface="Calibri"/>
              </a:rPr>
              <a:t>Vice President for</a:t>
            </a:r>
            <a:r>
              <a:rPr lang="en-US" sz="900" b="1" spc="-5" dirty="0">
                <a:cs typeface="Calibri"/>
              </a:rPr>
              <a:t> </a:t>
            </a:r>
            <a:r>
              <a:rPr sz="900" b="1" spc="-5" dirty="0">
                <a:cs typeface="Calibri"/>
              </a:rPr>
              <a:t>Human</a:t>
            </a:r>
            <a:r>
              <a:rPr sz="900" b="1" spc="-65" dirty="0">
                <a:cs typeface="Calibri"/>
              </a:rPr>
              <a:t> </a:t>
            </a:r>
            <a:r>
              <a:rPr sz="900" b="1" spc="-5" dirty="0">
                <a:cs typeface="Calibri"/>
              </a:rPr>
              <a:t>Resources</a:t>
            </a:r>
            <a:endParaRPr lang="en-US" sz="900" dirty="0">
              <a:cs typeface="Calibri"/>
            </a:endParaRPr>
          </a:p>
          <a:p>
            <a:pPr marL="12700" marR="5080">
              <a:lnSpc>
                <a:spcPct val="107500"/>
              </a:lnSpc>
            </a:pPr>
            <a:r>
              <a:rPr sz="1100" i="1" spc="-5" dirty="0">
                <a:cs typeface="Calibri"/>
              </a:rPr>
              <a:t>Bryan</a:t>
            </a:r>
            <a:r>
              <a:rPr sz="1100" i="1" spc="-15" dirty="0">
                <a:cs typeface="Calibri"/>
              </a:rPr>
              <a:t> </a:t>
            </a:r>
            <a:r>
              <a:rPr sz="1100" i="1" spc="-5" dirty="0">
                <a:cs typeface="Calibri"/>
              </a:rPr>
              <a:t>Garey</a:t>
            </a:r>
            <a:endParaRPr sz="1100" dirty="0">
              <a:cs typeface="Calibri"/>
            </a:endParaRPr>
          </a:p>
          <a:p>
            <a:pPr marL="12700">
              <a:lnSpc>
                <a:spcPts val="1265"/>
              </a:lnSpc>
            </a:pPr>
            <a:endParaRPr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D0F08384-8326-606E-B161-72596759ED70}"/>
              </a:ext>
            </a:extLst>
          </p:cNvPr>
          <p:cNvSpPr txBox="1"/>
          <p:nvPr/>
        </p:nvSpPr>
        <p:spPr>
          <a:xfrm>
            <a:off x="5427223" y="2324673"/>
            <a:ext cx="1215390" cy="9369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Vice President for</a:t>
            </a:r>
            <a:r>
              <a:rPr lang="en-US" sz="900" b="1" spc="-5" dirty="0">
                <a:latin typeface="Calibri"/>
                <a:cs typeface="Calibri"/>
              </a:rPr>
              <a:t> </a:t>
            </a:r>
            <a:r>
              <a:rPr sz="900" b="1" spc="-5" dirty="0">
                <a:latin typeface="Calibri"/>
                <a:cs typeface="Calibri"/>
              </a:rPr>
              <a:t> Information</a:t>
            </a:r>
            <a:endParaRPr lang="en-US" sz="900" dirty="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Technology and Chief</a:t>
            </a:r>
            <a:endParaRPr lang="en-US" sz="900" dirty="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Information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Officer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200"/>
              </a:spcBef>
            </a:pPr>
            <a:r>
              <a:rPr lang="en-US" sz="1100" i="1" spc="-5" dirty="0">
                <a:latin typeface="Calibri"/>
                <a:cs typeface="Calibri"/>
              </a:rPr>
              <a:t>David Raymond </a:t>
            </a:r>
            <a:r>
              <a:rPr lang="en-US" sz="800" i="1" spc="-5" dirty="0">
                <a:latin typeface="Calibri"/>
                <a:cs typeface="Calibri"/>
              </a:rPr>
              <a:t>(interim)</a:t>
            </a: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D07C4DD4-07F0-3DAB-BA30-CDDADC709385}"/>
              </a:ext>
            </a:extLst>
          </p:cNvPr>
          <p:cNvSpPr txBox="1"/>
          <p:nvPr/>
        </p:nvSpPr>
        <p:spPr>
          <a:xfrm>
            <a:off x="9317479" y="740402"/>
            <a:ext cx="1134868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100" b="1" spc="-5">
                <a:latin typeface="Calibri"/>
                <a:cs typeface="Calibri"/>
              </a:rPr>
              <a:t>Executive</a:t>
            </a:r>
            <a:r>
              <a:rPr lang="en-US" sz="1100" b="1" spc="-5">
                <a:latin typeface="Calibri"/>
                <a:cs typeface="Calibri"/>
              </a:rPr>
              <a:t> </a:t>
            </a:r>
            <a:r>
              <a:rPr sz="1100" b="1" spc="-5">
                <a:latin typeface="Calibri"/>
                <a:cs typeface="Calibri"/>
              </a:rPr>
              <a:t>Assistant</a:t>
            </a:r>
            <a:r>
              <a:rPr lang="en-US" sz="1100" b="1" spc="-5">
                <a:latin typeface="Calibri"/>
                <a:cs typeface="Calibri"/>
              </a:rPr>
              <a:t> </a:t>
            </a:r>
            <a:r>
              <a:rPr sz="1100" b="1" spc="-5">
                <a:latin typeface="Calibri"/>
                <a:cs typeface="Calibri"/>
              </a:rPr>
              <a:t>to </a:t>
            </a:r>
            <a:r>
              <a:rPr lang="en-US" sz="1100" b="1" spc="-5">
                <a:latin typeface="Calibri"/>
                <a:cs typeface="Calibri"/>
              </a:rPr>
              <a:t>the EVPCOO</a:t>
            </a:r>
            <a:r>
              <a:rPr sz="1100" b="1" spc="-10">
                <a:latin typeface="Calibri"/>
                <a:cs typeface="Calibri"/>
              </a:rPr>
              <a:t>  </a:t>
            </a:r>
            <a:endParaRPr lang="en-US" sz="1100" b="1" spc="-1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100" i="1" spc="-10">
                <a:latin typeface="Calibri"/>
                <a:cs typeface="Calibri"/>
              </a:rPr>
              <a:t>Teresa Wright</a:t>
            </a:r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9C40FC8D-2DB3-8F95-FD51-08B686C45AF8}"/>
              </a:ext>
            </a:extLst>
          </p:cNvPr>
          <p:cNvSpPr/>
          <p:nvPr/>
        </p:nvSpPr>
        <p:spPr>
          <a:xfrm>
            <a:off x="9237569" y="638007"/>
            <a:ext cx="2166254" cy="766476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7B646D1A-8521-51EA-C11A-C24B83437315}"/>
              </a:ext>
            </a:extLst>
          </p:cNvPr>
          <p:cNvSpPr txBox="1"/>
          <p:nvPr/>
        </p:nvSpPr>
        <p:spPr>
          <a:xfrm>
            <a:off x="6745532" y="2347759"/>
            <a:ext cx="1165554" cy="7982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>
              <a:lnSpc>
                <a:spcPct val="107500"/>
              </a:lnSpc>
            </a:pPr>
            <a:r>
              <a:rPr sz="900" b="1" spc="-5" dirty="0">
                <a:latin typeface="Calibri"/>
                <a:cs typeface="Calibri"/>
              </a:rPr>
              <a:t>Vice President for</a:t>
            </a:r>
            <a:r>
              <a:rPr lang="en-US" sz="900" b="1" spc="-5" dirty="0">
                <a:latin typeface="Calibri"/>
                <a:cs typeface="Calibri"/>
              </a:rPr>
              <a:t> </a:t>
            </a:r>
            <a:r>
              <a:rPr sz="900" b="1" spc="-5" dirty="0">
                <a:latin typeface="Calibri"/>
                <a:cs typeface="Calibri"/>
              </a:rPr>
              <a:t> Policy and Governance</a:t>
            </a:r>
            <a:r>
              <a:rPr lang="en-US" sz="900" b="1" spc="-5" dirty="0">
                <a:latin typeface="Calibri"/>
                <a:cs typeface="Calibri"/>
              </a:rPr>
              <a:t>  </a:t>
            </a:r>
          </a:p>
          <a:p>
            <a:pPr marL="12700" marR="5080">
              <a:lnSpc>
                <a:spcPct val="107500"/>
              </a:lnSpc>
            </a:pPr>
            <a:r>
              <a:rPr sz="1100" i="1" spc="-5" dirty="0">
                <a:latin typeface="Calibri"/>
                <a:cs typeface="Calibri"/>
              </a:rPr>
              <a:t>Kim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O’Rourke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65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85" name="object 11">
            <a:extLst>
              <a:ext uri="{FF2B5EF4-FFF2-40B4-BE49-F238E27FC236}">
                <a16:creationId xmlns:a16="http://schemas.microsoft.com/office/drawing/2014/main" id="{11DE11AC-F211-D097-0490-4E0F723E8E7A}"/>
              </a:ext>
            </a:extLst>
          </p:cNvPr>
          <p:cNvSpPr txBox="1"/>
          <p:nvPr/>
        </p:nvSpPr>
        <p:spPr>
          <a:xfrm>
            <a:off x="9364336" y="2343896"/>
            <a:ext cx="1283335" cy="81240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Ass</a:t>
            </a:r>
            <a:r>
              <a:rPr lang="en-US" sz="900" b="1" spc="-5" dirty="0">
                <a:latin typeface="Calibri"/>
                <a:cs typeface="Calibri"/>
              </a:rPr>
              <a:t>ociate</a:t>
            </a:r>
            <a:r>
              <a:rPr sz="900" b="1" spc="-5" dirty="0">
                <a:latin typeface="Calibri"/>
                <a:cs typeface="Calibri"/>
              </a:rPr>
              <a:t> Vice </a:t>
            </a:r>
            <a:endParaRPr lang="en-US" sz="900" b="1" spc="-5" dirty="0">
              <a:latin typeface="Calibri"/>
              <a:cs typeface="Calibri"/>
            </a:endParaRPr>
          </a:p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President for Equity</a:t>
            </a:r>
            <a:endParaRPr lang="en-US" sz="900" dirty="0">
              <a:latin typeface="Calibri"/>
              <a:cs typeface="Calibri"/>
            </a:endParaRPr>
          </a:p>
          <a:p>
            <a:pPr marL="12700" marR="5080">
              <a:spcBef>
                <a:spcPts val="95"/>
              </a:spcBef>
            </a:pPr>
            <a:r>
              <a:rPr lang="en-US" sz="900" b="1" spc="-5" dirty="0">
                <a:latin typeface="Calibri"/>
                <a:cs typeface="Calibri"/>
              </a:rPr>
              <a:t>and Accessibility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200"/>
              </a:spcBef>
            </a:pPr>
            <a:r>
              <a:rPr sz="1100" i="1" spc="-5" dirty="0">
                <a:latin typeface="Calibri"/>
                <a:cs typeface="Calibri"/>
              </a:rPr>
              <a:t>Kelly </a:t>
            </a:r>
            <a:r>
              <a:rPr sz="1100" i="1" spc="-10" dirty="0">
                <a:latin typeface="Calibri"/>
                <a:cs typeface="Calibri"/>
              </a:rPr>
              <a:t>Oaks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B666DC63-8127-BC4F-C97F-AEE509C16DBC}"/>
              </a:ext>
            </a:extLst>
          </p:cNvPr>
          <p:cNvSpPr/>
          <p:nvPr/>
        </p:nvSpPr>
        <p:spPr>
          <a:xfrm>
            <a:off x="9455815" y="3359817"/>
            <a:ext cx="909782" cy="910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7">
            <a:extLst>
              <a:ext uri="{FF2B5EF4-FFF2-40B4-BE49-F238E27FC236}">
                <a16:creationId xmlns:a16="http://schemas.microsoft.com/office/drawing/2014/main" id="{7F553420-1304-CE28-8C56-F75D61A9C17E}"/>
              </a:ext>
            </a:extLst>
          </p:cNvPr>
          <p:cNvSpPr/>
          <p:nvPr/>
        </p:nvSpPr>
        <p:spPr>
          <a:xfrm>
            <a:off x="2069849" y="5229101"/>
            <a:ext cx="1433194" cy="1485661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45743DD9-3B93-7706-A171-647CC256445A}"/>
              </a:ext>
            </a:extLst>
          </p:cNvPr>
          <p:cNvSpPr txBox="1"/>
          <p:nvPr/>
        </p:nvSpPr>
        <p:spPr>
          <a:xfrm>
            <a:off x="2238871" y="5267621"/>
            <a:ext cx="1256136" cy="5924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900" b="1" spc="-5" dirty="0">
                <a:cs typeface="Calibri"/>
              </a:rPr>
              <a:t>Executive Director of</a:t>
            </a:r>
            <a:endParaRPr lang="en-US" sz="900" b="1" spc="-5" dirty="0">
              <a:solidFill>
                <a:prstClr val="black"/>
              </a:solidFill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lang="en-US" sz="900" b="1" spc="-5" dirty="0">
                <a:solidFill>
                  <a:prstClr val="black"/>
                </a:solidFill>
                <a:cs typeface="Calibri"/>
              </a:rPr>
              <a:t>Business and Management Systems</a:t>
            </a:r>
          </a:p>
          <a:p>
            <a:pPr marL="12700" marR="5080">
              <a:spcBef>
                <a:spcPts val="100"/>
              </a:spcBef>
            </a:pPr>
            <a:r>
              <a:rPr lang="en-US" sz="900" i="1" spc="-5" dirty="0">
                <a:cs typeface="Calibri"/>
              </a:rPr>
              <a:t>Al Cooper</a:t>
            </a:r>
            <a:endParaRPr lang="en-US" sz="900" b="1" spc="-5" dirty="0">
              <a:cs typeface="Calibri"/>
            </a:endParaRPr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DDDE858D-23FD-1A9C-C938-03DA9F892673}"/>
              </a:ext>
            </a:extLst>
          </p:cNvPr>
          <p:cNvSpPr txBox="1"/>
          <p:nvPr/>
        </p:nvSpPr>
        <p:spPr>
          <a:xfrm>
            <a:off x="3926907" y="5325153"/>
            <a:ext cx="1378513" cy="4411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900" b="1" spc="-5" dirty="0">
                <a:solidFill>
                  <a:prstClr val="black"/>
                </a:solidFill>
                <a:cs typeface="Calibri"/>
              </a:rPr>
              <a:t>Senior Human Resources Business Partner</a:t>
            </a:r>
          </a:p>
          <a:p>
            <a:pPr marL="12700" marR="5080">
              <a:spcBef>
                <a:spcPts val="100"/>
              </a:spcBef>
            </a:pPr>
            <a:r>
              <a:rPr lang="en-US" sz="900" i="1" spc="-5" dirty="0">
                <a:cs typeface="Calibri"/>
              </a:rPr>
              <a:t>Steve Filipiak</a:t>
            </a:r>
          </a:p>
        </p:txBody>
      </p:sp>
      <p:sp>
        <p:nvSpPr>
          <p:cNvPr id="116" name="object 37">
            <a:extLst>
              <a:ext uri="{FF2B5EF4-FFF2-40B4-BE49-F238E27FC236}">
                <a16:creationId xmlns:a16="http://schemas.microsoft.com/office/drawing/2014/main" id="{CC1AB007-08FA-93F0-35EE-C5693CB141F6}"/>
              </a:ext>
            </a:extLst>
          </p:cNvPr>
          <p:cNvSpPr/>
          <p:nvPr/>
        </p:nvSpPr>
        <p:spPr>
          <a:xfrm>
            <a:off x="7133549" y="5228124"/>
            <a:ext cx="1433194" cy="1496704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object 37">
            <a:extLst>
              <a:ext uri="{FF2B5EF4-FFF2-40B4-BE49-F238E27FC236}">
                <a16:creationId xmlns:a16="http://schemas.microsoft.com/office/drawing/2014/main" id="{4AE2409F-C0C0-BFA9-A904-DCE8CBF22BF2}"/>
              </a:ext>
            </a:extLst>
          </p:cNvPr>
          <p:cNvSpPr/>
          <p:nvPr/>
        </p:nvSpPr>
        <p:spPr>
          <a:xfrm>
            <a:off x="5463973" y="5229099"/>
            <a:ext cx="1433194" cy="1496703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object 38">
            <a:extLst>
              <a:ext uri="{FF2B5EF4-FFF2-40B4-BE49-F238E27FC236}">
                <a16:creationId xmlns:a16="http://schemas.microsoft.com/office/drawing/2014/main" id="{DA1455F8-AB86-4262-E95D-AD61EF7C0C83}"/>
              </a:ext>
            </a:extLst>
          </p:cNvPr>
          <p:cNvSpPr txBox="1"/>
          <p:nvPr/>
        </p:nvSpPr>
        <p:spPr>
          <a:xfrm>
            <a:off x="7318597" y="5323533"/>
            <a:ext cx="1069340" cy="4411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900" b="1" spc="-5">
                <a:solidFill>
                  <a:prstClr val="black"/>
                </a:solidFill>
                <a:cs typeface="Calibri"/>
              </a:rPr>
              <a:t>IT Transformation Program Director</a:t>
            </a:r>
          </a:p>
          <a:p>
            <a:pPr marL="12700" marR="5080">
              <a:spcBef>
                <a:spcPts val="100"/>
              </a:spcBef>
            </a:pPr>
            <a:r>
              <a:rPr lang="en-US" sz="900" i="1" spc="-5">
                <a:cs typeface="Calibri"/>
              </a:rPr>
              <a:t>Zo Qazi</a:t>
            </a:r>
            <a:endParaRPr lang="en-US" sz="900" b="1" spc="-5">
              <a:cs typeface="Calibri"/>
            </a:endParaRPr>
          </a:p>
        </p:txBody>
      </p:sp>
      <p:sp>
        <p:nvSpPr>
          <p:cNvPr id="124" name="object 38">
            <a:extLst>
              <a:ext uri="{FF2B5EF4-FFF2-40B4-BE49-F238E27FC236}">
                <a16:creationId xmlns:a16="http://schemas.microsoft.com/office/drawing/2014/main" id="{04B0E1A9-CE42-B02E-3B7D-ED01E62E0123}"/>
              </a:ext>
            </a:extLst>
          </p:cNvPr>
          <p:cNvSpPr txBox="1"/>
          <p:nvPr/>
        </p:nvSpPr>
        <p:spPr>
          <a:xfrm>
            <a:off x="5613867" y="5323534"/>
            <a:ext cx="1370330" cy="4411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900" b="1" spc="-5" dirty="0">
                <a:solidFill>
                  <a:prstClr val="black"/>
                </a:solidFill>
                <a:cs typeface="Calibri"/>
              </a:rPr>
              <a:t>Senior Director of Finance and Business Operations </a:t>
            </a:r>
          </a:p>
          <a:p>
            <a:pPr marL="12700" marR="5080">
              <a:spcBef>
                <a:spcPts val="100"/>
              </a:spcBef>
            </a:pPr>
            <a:r>
              <a:rPr lang="en-US" sz="900" i="1" spc="-5" dirty="0">
                <a:cs typeface="Calibri"/>
              </a:rPr>
              <a:t>Debbie Greer</a:t>
            </a:r>
            <a:endParaRPr lang="en-US" sz="900" b="1" spc="-5" dirty="0">
              <a:cs typeface="Calibri"/>
            </a:endParaRPr>
          </a:p>
        </p:txBody>
      </p:sp>
      <p:sp>
        <p:nvSpPr>
          <p:cNvPr id="1038" name="object 38">
            <a:extLst>
              <a:ext uri="{FF2B5EF4-FFF2-40B4-BE49-F238E27FC236}">
                <a16:creationId xmlns:a16="http://schemas.microsoft.com/office/drawing/2014/main" id="{006FA113-24CE-DFEC-AB21-D1C45ACCC0A0}"/>
              </a:ext>
            </a:extLst>
          </p:cNvPr>
          <p:cNvSpPr txBox="1"/>
          <p:nvPr/>
        </p:nvSpPr>
        <p:spPr>
          <a:xfrm>
            <a:off x="9056122" y="5310090"/>
            <a:ext cx="1003787" cy="4411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900" b="1" spc="-5" dirty="0">
                <a:cs typeface="Calibri"/>
              </a:rPr>
              <a:t>Senior Director of Communications</a:t>
            </a:r>
          </a:p>
          <a:p>
            <a:pPr marL="12700" marR="5080">
              <a:spcBef>
                <a:spcPts val="100"/>
              </a:spcBef>
            </a:pPr>
            <a:r>
              <a:rPr lang="en-US" sz="900" i="1" spc="-5" dirty="0">
                <a:cs typeface="Calibri"/>
              </a:rPr>
              <a:t>Stephanie Overton</a:t>
            </a:r>
          </a:p>
        </p:txBody>
      </p:sp>
      <p:cxnSp>
        <p:nvCxnSpPr>
          <p:cNvPr id="1040" name="Connector: Elbow 1039">
            <a:extLst>
              <a:ext uri="{FF2B5EF4-FFF2-40B4-BE49-F238E27FC236}">
                <a16:creationId xmlns:a16="http://schemas.microsoft.com/office/drawing/2014/main" id="{F4BC0CD8-43DC-E55A-5707-79F994239E4A}"/>
              </a:ext>
            </a:extLst>
          </p:cNvPr>
          <p:cNvCxnSpPr>
            <a:cxnSpLocks/>
          </p:cNvCxnSpPr>
          <p:nvPr/>
        </p:nvCxnSpPr>
        <p:spPr>
          <a:xfrm>
            <a:off x="8027451" y="704273"/>
            <a:ext cx="1210118" cy="305058"/>
          </a:xfrm>
          <a:prstGeom prst="bentConnector3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826A435D-51A0-AEA7-7719-5A9C78B1A156}"/>
              </a:ext>
            </a:extLst>
          </p:cNvPr>
          <p:cNvCxnSpPr>
            <a:cxnSpLocks/>
          </p:cNvCxnSpPr>
          <p:nvPr/>
        </p:nvCxnSpPr>
        <p:spPr>
          <a:xfrm>
            <a:off x="6084486" y="1343182"/>
            <a:ext cx="2756" cy="469941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1446EC92-9C00-0D80-774C-C696F11D3C28}"/>
              </a:ext>
            </a:extLst>
          </p:cNvPr>
          <p:cNvCxnSpPr/>
          <p:nvPr/>
        </p:nvCxnSpPr>
        <p:spPr>
          <a:xfrm>
            <a:off x="824591" y="2117863"/>
            <a:ext cx="10406731" cy="12518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32F44C64-8230-93DE-1D42-0379F98332E1}"/>
              </a:ext>
            </a:extLst>
          </p:cNvPr>
          <p:cNvCxnSpPr/>
          <p:nvPr/>
        </p:nvCxnSpPr>
        <p:spPr>
          <a:xfrm>
            <a:off x="3283181" y="2118707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D692965C-EBFA-A982-0E06-9A0030C36FDB}"/>
              </a:ext>
            </a:extLst>
          </p:cNvPr>
          <p:cNvCxnSpPr/>
          <p:nvPr/>
        </p:nvCxnSpPr>
        <p:spPr>
          <a:xfrm>
            <a:off x="4644600" y="2119911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3916CE72-3DC7-5B54-79A7-2F852146FB73}"/>
              </a:ext>
            </a:extLst>
          </p:cNvPr>
          <p:cNvCxnSpPr/>
          <p:nvPr/>
        </p:nvCxnSpPr>
        <p:spPr>
          <a:xfrm>
            <a:off x="7223334" y="2121010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0AB4B012-2192-A0AF-4116-4968417E9B1D}"/>
              </a:ext>
            </a:extLst>
          </p:cNvPr>
          <p:cNvCxnSpPr/>
          <p:nvPr/>
        </p:nvCxnSpPr>
        <p:spPr>
          <a:xfrm>
            <a:off x="9885924" y="2130382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FACB18F5-629F-FAE2-CFF7-C7A81CA36597}"/>
              </a:ext>
            </a:extLst>
          </p:cNvPr>
          <p:cNvCxnSpPr>
            <a:cxnSpLocks/>
          </p:cNvCxnSpPr>
          <p:nvPr/>
        </p:nvCxnSpPr>
        <p:spPr>
          <a:xfrm>
            <a:off x="5933902" y="2119119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1A13520-F805-ECA6-F467-DEC8DAFFB611}"/>
              </a:ext>
            </a:extLst>
          </p:cNvPr>
          <p:cNvCxnSpPr>
            <a:cxnSpLocks/>
          </p:cNvCxnSpPr>
          <p:nvPr/>
        </p:nvCxnSpPr>
        <p:spPr>
          <a:xfrm flipH="1">
            <a:off x="102241" y="1016011"/>
            <a:ext cx="764286" cy="5234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072C885-F391-0FB2-3A0A-A81CA487FB40}"/>
              </a:ext>
            </a:extLst>
          </p:cNvPr>
          <p:cNvCxnSpPr>
            <a:cxnSpLocks/>
          </p:cNvCxnSpPr>
          <p:nvPr/>
        </p:nvCxnSpPr>
        <p:spPr>
          <a:xfrm flipH="1">
            <a:off x="102241" y="1016229"/>
            <a:ext cx="4893" cy="3985930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945EDE88-C58C-C830-CEDB-287C3CF1A1DE}"/>
              </a:ext>
            </a:extLst>
          </p:cNvPr>
          <p:cNvCxnSpPr>
            <a:cxnSpLocks/>
          </p:cNvCxnSpPr>
          <p:nvPr/>
        </p:nvCxnSpPr>
        <p:spPr>
          <a:xfrm>
            <a:off x="102242" y="5010070"/>
            <a:ext cx="9516611" cy="13137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729199D2-2EA1-26A0-953D-FE11B3A245EC}"/>
              </a:ext>
            </a:extLst>
          </p:cNvPr>
          <p:cNvCxnSpPr/>
          <p:nvPr/>
        </p:nvCxnSpPr>
        <p:spPr>
          <a:xfrm>
            <a:off x="6199303" y="5009347"/>
            <a:ext cx="0" cy="215525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020A5955-8AE8-362A-24CC-6C3A9E46897F}"/>
              </a:ext>
            </a:extLst>
          </p:cNvPr>
          <p:cNvCxnSpPr>
            <a:cxnSpLocks/>
          </p:cNvCxnSpPr>
          <p:nvPr/>
        </p:nvCxnSpPr>
        <p:spPr>
          <a:xfrm>
            <a:off x="7822592" y="5012967"/>
            <a:ext cx="0" cy="215534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9BBFB0D1-E83C-3D60-D7A2-57C64D86E37B}"/>
              </a:ext>
            </a:extLst>
          </p:cNvPr>
          <p:cNvCxnSpPr>
            <a:cxnSpLocks/>
          </p:cNvCxnSpPr>
          <p:nvPr/>
        </p:nvCxnSpPr>
        <p:spPr>
          <a:xfrm>
            <a:off x="4426334" y="5012292"/>
            <a:ext cx="0" cy="215523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14F7E411-E620-4A6C-C069-CEE2C61E61D5}"/>
              </a:ext>
            </a:extLst>
          </p:cNvPr>
          <p:cNvCxnSpPr/>
          <p:nvPr/>
        </p:nvCxnSpPr>
        <p:spPr>
          <a:xfrm>
            <a:off x="2747507" y="5008697"/>
            <a:ext cx="0" cy="215524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B631EB-083C-2104-0660-E375D24EF8C3}"/>
              </a:ext>
            </a:extLst>
          </p:cNvPr>
          <p:cNvCxnSpPr/>
          <p:nvPr/>
        </p:nvCxnSpPr>
        <p:spPr>
          <a:xfrm>
            <a:off x="9612748" y="5009732"/>
            <a:ext cx="0" cy="218432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5A367B99-12CA-7BB4-4564-54FD6F4C3DEF}"/>
              </a:ext>
            </a:extLst>
          </p:cNvPr>
          <p:cNvCxnSpPr>
            <a:cxnSpLocks/>
          </p:cNvCxnSpPr>
          <p:nvPr/>
        </p:nvCxnSpPr>
        <p:spPr>
          <a:xfrm flipH="1">
            <a:off x="3036125" y="692157"/>
            <a:ext cx="1133325" cy="315840"/>
          </a:xfrm>
          <a:prstGeom prst="bentConnector3">
            <a:avLst>
              <a:gd name="adj1" fmla="val 50000"/>
            </a:avLst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bject 37">
            <a:extLst>
              <a:ext uri="{FF2B5EF4-FFF2-40B4-BE49-F238E27FC236}">
                <a16:creationId xmlns:a16="http://schemas.microsoft.com/office/drawing/2014/main" id="{24C882E7-8F30-42FA-FE3B-B448723B2767}"/>
              </a:ext>
            </a:extLst>
          </p:cNvPr>
          <p:cNvSpPr/>
          <p:nvPr/>
        </p:nvSpPr>
        <p:spPr>
          <a:xfrm>
            <a:off x="877335" y="624172"/>
            <a:ext cx="2166254" cy="766476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0B4227D7-756E-050A-08F1-2DF8DA9A5B1B}"/>
              </a:ext>
            </a:extLst>
          </p:cNvPr>
          <p:cNvSpPr txBox="1"/>
          <p:nvPr/>
        </p:nvSpPr>
        <p:spPr>
          <a:xfrm>
            <a:off x="969895" y="673330"/>
            <a:ext cx="1310632" cy="54566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en-US" sz="1100" b="1" spc="-5" dirty="0">
                <a:latin typeface="Calibri"/>
                <a:cs typeface="Calibri"/>
              </a:rPr>
              <a:t>Chief of Staff 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100" i="1" spc="-5" dirty="0">
                <a:latin typeface="Calibri"/>
                <a:cs typeface="Calibri"/>
              </a:rPr>
              <a:t>Brennan</a:t>
            </a:r>
            <a:r>
              <a:rPr lang="en-US" sz="1100" b="1" spc="-5" dirty="0">
                <a:latin typeface="Calibri"/>
                <a:cs typeface="Calibri"/>
              </a:rPr>
              <a:t> </a:t>
            </a:r>
            <a:r>
              <a:rPr lang="en-US" sz="1100" i="1" spc="-5" dirty="0">
                <a:latin typeface="Calibri"/>
                <a:cs typeface="Calibri"/>
              </a:rPr>
              <a:t>Shepard</a:t>
            </a:r>
          </a:p>
          <a:p>
            <a:pPr marL="12700" marR="5080" algn="just">
              <a:spcBef>
                <a:spcPts val="95"/>
              </a:spcBef>
            </a:pPr>
            <a:endParaRPr lang="en-US" sz="1100" i="1" spc="-5" dirty="0">
              <a:latin typeface="Calibri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A125B5-7423-9543-D56A-76444159B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65" y="157968"/>
            <a:ext cx="1208687" cy="1100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F8279A-E537-085E-6C5D-E15547E35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2417" y="693300"/>
            <a:ext cx="786476" cy="6600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CA9BE6-E3E8-30D5-2BB1-951A08FA9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631" y="665046"/>
            <a:ext cx="793584" cy="69786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9B092851-B823-0B56-2696-5F8305D6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70" y="5859076"/>
            <a:ext cx="1045269" cy="7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FFB3AB5C-4572-5E10-7FD4-92C100E2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7" y="5859467"/>
            <a:ext cx="1044621" cy="7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2A67C4-0439-B381-6ACB-10AF90FA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25" y="5838438"/>
            <a:ext cx="1063080" cy="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A08ED5-F8DA-1D62-D725-233C185896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0325" y="5825634"/>
            <a:ext cx="1078113" cy="808585"/>
          </a:xfrm>
          <a:prstGeom prst="rect">
            <a:avLst/>
          </a:prstGeom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C7C7E412-50A9-CD31-F39E-C6120E36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29" y="5815700"/>
            <a:ext cx="1078113" cy="8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37">
            <a:extLst>
              <a:ext uri="{FF2B5EF4-FFF2-40B4-BE49-F238E27FC236}">
                <a16:creationId xmlns:a16="http://schemas.microsoft.com/office/drawing/2014/main" id="{C712BEED-330B-4251-3740-05B775B5FC8D}"/>
              </a:ext>
            </a:extLst>
          </p:cNvPr>
          <p:cNvSpPr/>
          <p:nvPr/>
        </p:nvSpPr>
        <p:spPr>
          <a:xfrm>
            <a:off x="4037326" y="2310023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07D8BE05-89F0-6409-3363-BF808F88A4F9}"/>
              </a:ext>
            </a:extLst>
          </p:cNvPr>
          <p:cNvSpPr/>
          <p:nvPr/>
        </p:nvSpPr>
        <p:spPr>
          <a:xfrm>
            <a:off x="5352460" y="2312240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7">
            <a:extLst>
              <a:ext uri="{FF2B5EF4-FFF2-40B4-BE49-F238E27FC236}">
                <a16:creationId xmlns:a16="http://schemas.microsoft.com/office/drawing/2014/main" id="{DF9710F1-E075-80B0-5A42-1B970602107E}"/>
              </a:ext>
            </a:extLst>
          </p:cNvPr>
          <p:cNvSpPr/>
          <p:nvPr/>
        </p:nvSpPr>
        <p:spPr>
          <a:xfrm>
            <a:off x="6657552" y="2311484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7">
            <a:extLst>
              <a:ext uri="{FF2B5EF4-FFF2-40B4-BE49-F238E27FC236}">
                <a16:creationId xmlns:a16="http://schemas.microsoft.com/office/drawing/2014/main" id="{9B03CEBD-919D-429E-360C-BDD826FF8A25}"/>
              </a:ext>
            </a:extLst>
          </p:cNvPr>
          <p:cNvSpPr/>
          <p:nvPr/>
        </p:nvSpPr>
        <p:spPr>
          <a:xfrm>
            <a:off x="7981055" y="2319182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D0A083DC-C4EC-C5B9-DDDF-3C0D7E17D35F}"/>
              </a:ext>
            </a:extLst>
          </p:cNvPr>
          <p:cNvSpPr/>
          <p:nvPr/>
        </p:nvSpPr>
        <p:spPr>
          <a:xfrm>
            <a:off x="10621091" y="2318497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7">
            <a:extLst>
              <a:ext uri="{FF2B5EF4-FFF2-40B4-BE49-F238E27FC236}">
                <a16:creationId xmlns:a16="http://schemas.microsoft.com/office/drawing/2014/main" id="{D07A82D6-6FA5-03D5-4298-0F06402EF8C6}"/>
              </a:ext>
            </a:extLst>
          </p:cNvPr>
          <p:cNvSpPr/>
          <p:nvPr/>
        </p:nvSpPr>
        <p:spPr>
          <a:xfrm>
            <a:off x="9297588" y="2318498"/>
            <a:ext cx="1216066" cy="2044385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CBD07C48-F02C-E5FA-B2CA-648C97551B69}"/>
              </a:ext>
            </a:extLst>
          </p:cNvPr>
          <p:cNvSpPr txBox="1"/>
          <p:nvPr/>
        </p:nvSpPr>
        <p:spPr>
          <a:xfrm>
            <a:off x="10676952" y="2340746"/>
            <a:ext cx="1283335" cy="100476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Ass</a:t>
            </a:r>
            <a:r>
              <a:rPr lang="en-US" sz="900" b="1" spc="-5" dirty="0">
                <a:latin typeface="Calibri"/>
                <a:cs typeface="Calibri"/>
              </a:rPr>
              <a:t>ociate</a:t>
            </a:r>
            <a:r>
              <a:rPr sz="900" b="1" spc="-5" dirty="0">
                <a:latin typeface="Calibri"/>
                <a:cs typeface="Calibri"/>
              </a:rPr>
              <a:t> Vice</a:t>
            </a:r>
            <a:endParaRPr lang="en-US" sz="900" dirty="0">
              <a:latin typeface="Calibri"/>
              <a:cs typeface="Calibri"/>
            </a:endParaRPr>
          </a:p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President for </a:t>
            </a:r>
            <a:endParaRPr lang="en-US" sz="900" dirty="0">
              <a:latin typeface="Calibri"/>
              <a:cs typeface="Calibri"/>
            </a:endParaRPr>
          </a:p>
          <a:p>
            <a:pPr marL="12700" marR="5080">
              <a:spcBef>
                <a:spcPts val="95"/>
              </a:spcBef>
            </a:pPr>
            <a:r>
              <a:rPr lang="en-US" sz="900" b="1" spc="-5" dirty="0">
                <a:latin typeface="Calibri"/>
                <a:cs typeface="Calibri"/>
              </a:rPr>
              <a:t>Public Safety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200"/>
              </a:spcBef>
            </a:pPr>
            <a:r>
              <a:rPr lang="en-US" sz="1100" i="1" spc="-5" dirty="0">
                <a:latin typeface="Calibri"/>
                <a:cs typeface="Calibri"/>
              </a:rPr>
              <a:t>Mike Mulhare</a:t>
            </a:r>
            <a:endParaRPr lang="en-US" sz="8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200"/>
              </a:spcBef>
            </a:pPr>
            <a:r>
              <a:rPr lang="en-US" sz="800" i="1" spc="-5" dirty="0">
                <a:latin typeface="Calibri"/>
                <a:cs typeface="Calibri"/>
              </a:rPr>
              <a:t>(interim)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9EA02D5E-F2AE-3101-BB19-6F9A6D82CCF6}"/>
              </a:ext>
            </a:extLst>
          </p:cNvPr>
          <p:cNvSpPr txBox="1"/>
          <p:nvPr/>
        </p:nvSpPr>
        <p:spPr>
          <a:xfrm>
            <a:off x="8040871" y="2341805"/>
            <a:ext cx="1283335" cy="95090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Vice President for</a:t>
            </a:r>
            <a:r>
              <a:rPr lang="en-US" sz="900" b="1" spc="-5" dirty="0">
                <a:latin typeface="Calibri"/>
                <a:cs typeface="Calibri"/>
              </a:rPr>
              <a:t> </a:t>
            </a:r>
            <a:endParaRPr lang="en-US" sz="900" dirty="0"/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900" b="1" spc="-5" dirty="0">
                <a:latin typeface="Calibri"/>
                <a:cs typeface="Calibri"/>
              </a:rPr>
              <a:t>Audit, Risk, and Compliance and</a:t>
            </a:r>
            <a:endParaRPr lang="en-US" sz="900" dirty="0"/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900" b="1" spc="-5" dirty="0">
                <a:latin typeface="Calibri"/>
                <a:cs typeface="Calibri"/>
              </a:rPr>
              <a:t>Chief Risk Officer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200"/>
              </a:spcBef>
            </a:pPr>
            <a:r>
              <a:rPr lang="en-US" sz="1100" i="1" spc="-5" dirty="0">
                <a:latin typeface="Calibri"/>
                <a:cs typeface="Calibri"/>
              </a:rPr>
              <a:t>Sharon Kurek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endParaRPr sz="1100" dirty="0">
              <a:latin typeface="Calibri"/>
              <a:cs typeface="Calibri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0959E51-F501-B64B-1E1B-2DD28E1E31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8102" y="3414260"/>
            <a:ext cx="1015001" cy="86199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0792EB4-E6EC-520A-00EF-06B4288E58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5522" y="3376507"/>
            <a:ext cx="1056004" cy="897932"/>
          </a:xfrm>
          <a:prstGeom prst="rect">
            <a:avLst/>
          </a:prstGeom>
        </p:spPr>
      </p:pic>
      <p:sp>
        <p:nvSpPr>
          <p:cNvPr id="65" name="object 19">
            <a:extLst>
              <a:ext uri="{FF2B5EF4-FFF2-40B4-BE49-F238E27FC236}">
                <a16:creationId xmlns:a16="http://schemas.microsoft.com/office/drawing/2014/main" id="{8CAEA2DF-4C6F-9FF5-7F9B-A16DDDA57ED8}"/>
              </a:ext>
            </a:extLst>
          </p:cNvPr>
          <p:cNvSpPr txBox="1"/>
          <p:nvPr/>
        </p:nvSpPr>
        <p:spPr>
          <a:xfrm>
            <a:off x="4902757" y="1858256"/>
            <a:ext cx="2420177" cy="3353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150" b="1" i="1" spc="-10" dirty="0">
                <a:latin typeface="Calibri"/>
                <a:cs typeface="Calibri"/>
              </a:rPr>
              <a:t>University Operations Leadership Team</a:t>
            </a:r>
            <a:endParaRPr sz="1150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 i="1">
              <a:latin typeface="Calibri"/>
              <a:cs typeface="Calibri"/>
            </a:endParaRPr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4D7EC9A0-6C5E-C5E0-AA64-91EFDE64C41A}"/>
              </a:ext>
            </a:extLst>
          </p:cNvPr>
          <p:cNvSpPr txBox="1"/>
          <p:nvPr/>
        </p:nvSpPr>
        <p:spPr>
          <a:xfrm>
            <a:off x="4989121" y="4750782"/>
            <a:ext cx="2413750" cy="3353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150" b="1" i="1" spc="-10" dirty="0">
                <a:latin typeface="Calibri"/>
                <a:cs typeface="Calibri"/>
              </a:rPr>
              <a:t>University Operations Support Team</a:t>
            </a:r>
            <a:endParaRPr sz="1150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 i="1">
              <a:latin typeface="Calibri"/>
              <a:cs typeface="Calibri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A6215F1-8656-69C5-1823-F132F6B34C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4540" y="3395042"/>
            <a:ext cx="995402" cy="89081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D258E6C-BBB3-934B-BE98-626618FB64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62" y="3402993"/>
            <a:ext cx="1069385" cy="8854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5D5A33-362B-3691-B8F5-C76CD6B5CB8E}"/>
              </a:ext>
            </a:extLst>
          </p:cNvPr>
          <p:cNvCxnSpPr>
            <a:cxnSpLocks/>
          </p:cNvCxnSpPr>
          <p:nvPr/>
        </p:nvCxnSpPr>
        <p:spPr>
          <a:xfrm>
            <a:off x="8567536" y="2131792"/>
            <a:ext cx="0" cy="177683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0CED5F-0683-F642-D6BD-3946E127C1CD}"/>
              </a:ext>
            </a:extLst>
          </p:cNvPr>
          <p:cNvCxnSpPr>
            <a:cxnSpLocks/>
          </p:cNvCxnSpPr>
          <p:nvPr/>
        </p:nvCxnSpPr>
        <p:spPr>
          <a:xfrm flipH="1">
            <a:off x="11232562" y="2126788"/>
            <a:ext cx="0" cy="200365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2" descr="A person with grey hair and a black dress&#10;&#10;Description automatically generated">
            <a:extLst>
              <a:ext uri="{FF2B5EF4-FFF2-40B4-BE49-F238E27FC236}">
                <a16:creationId xmlns:a16="http://schemas.microsoft.com/office/drawing/2014/main" id="{20146ECF-BE04-D13C-3A4F-0F10BEE2B8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7056" y="3309940"/>
            <a:ext cx="956443" cy="9804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DE3DE8-51C3-BC9D-B64B-CC640F5136E7}"/>
              </a:ext>
            </a:extLst>
          </p:cNvPr>
          <p:cNvCxnSpPr>
            <a:cxnSpLocks/>
          </p:cNvCxnSpPr>
          <p:nvPr/>
        </p:nvCxnSpPr>
        <p:spPr>
          <a:xfrm>
            <a:off x="2042209" y="2113264"/>
            <a:ext cx="0" cy="188466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C52627-ECB7-5720-E978-80A4113E1AD2}"/>
              </a:ext>
            </a:extLst>
          </p:cNvPr>
          <p:cNvCxnSpPr>
            <a:cxnSpLocks/>
          </p:cNvCxnSpPr>
          <p:nvPr/>
        </p:nvCxnSpPr>
        <p:spPr>
          <a:xfrm>
            <a:off x="823009" y="2116961"/>
            <a:ext cx="0" cy="195655"/>
          </a:xfrm>
          <a:prstGeom prst="line">
            <a:avLst/>
          </a:prstGeom>
          <a:ln w="9525">
            <a:solidFill>
              <a:srgbClr val="A64C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bject 37">
            <a:extLst>
              <a:ext uri="{FF2B5EF4-FFF2-40B4-BE49-F238E27FC236}">
                <a16:creationId xmlns:a16="http://schemas.microsoft.com/office/drawing/2014/main" id="{DD858CC2-E025-D912-C37F-92EA0EB94AAA}"/>
              </a:ext>
            </a:extLst>
          </p:cNvPr>
          <p:cNvSpPr/>
          <p:nvPr/>
        </p:nvSpPr>
        <p:spPr>
          <a:xfrm>
            <a:off x="3756353" y="5236845"/>
            <a:ext cx="1433194" cy="1485661"/>
          </a:xfrm>
          <a:custGeom>
            <a:avLst/>
            <a:gdLst/>
            <a:ahLst/>
            <a:cxnLst/>
            <a:rect l="l" t="t" r="r" b="b"/>
            <a:pathLst>
              <a:path w="1510664" h="2364740">
                <a:moveTo>
                  <a:pt x="0" y="0"/>
                </a:moveTo>
                <a:lnTo>
                  <a:pt x="1510283" y="0"/>
                </a:lnTo>
                <a:lnTo>
                  <a:pt x="1510283" y="2364486"/>
                </a:lnTo>
                <a:lnTo>
                  <a:pt x="0" y="236448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5002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7D2AEE37-C53B-9624-D2C2-0201D5F851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49319" y="3432268"/>
            <a:ext cx="849980" cy="8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a79081-c5c5-49f0-aeff-dc0c8c050bb2">
      <UserInfo>
        <DisplayName>Woods, Nicholas</DisplayName>
        <AccountId>1273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8EC6EF4EB72429C9C9DCA9E3A3705" ma:contentTypeVersion="5" ma:contentTypeDescription="Create a new document." ma:contentTypeScope="" ma:versionID="cd970d0cdfd6f8fdb1612394f6a0b707">
  <xsd:schema xmlns:xsd="http://www.w3.org/2001/XMLSchema" xmlns:xs="http://www.w3.org/2001/XMLSchema" xmlns:p="http://schemas.microsoft.com/office/2006/metadata/properties" xmlns:ns2="2ca23e63-6b8e-418b-92d1-b9fd5375a6a8" xmlns:ns3="25a79081-c5c5-49f0-aeff-dc0c8c050bb2" targetNamespace="http://schemas.microsoft.com/office/2006/metadata/properties" ma:root="true" ma:fieldsID="a2630097b9062623be2f92118a76f66d" ns2:_="" ns3:_="">
    <xsd:import namespace="2ca23e63-6b8e-418b-92d1-b9fd5375a6a8"/>
    <xsd:import namespace="25a79081-c5c5-49f0-aeff-dc0c8c050b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23e63-6b8e-418b-92d1-b9fd5375a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79081-c5c5-49f0-aeff-dc0c8c050b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C1AF9-39E2-4ECF-9B71-F73CE40A58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E476D-26B7-4241-A727-63889047A7F8}">
  <ds:schemaRefs>
    <ds:schemaRef ds:uri="25a79081-c5c5-49f0-aeff-dc0c8c050bb2"/>
    <ds:schemaRef ds:uri="2ca23e63-6b8e-418b-92d1-b9fd5375a6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E3D637-D005-4B62-995A-933F662E7F6B}">
  <ds:schemaRefs>
    <ds:schemaRef ds:uri="25a79081-c5c5-49f0-aeff-dc0c8c050bb2"/>
    <ds:schemaRef ds:uri="2ca23e63-6b8e-418b-92d1-b9fd5375a6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Teresa</dc:creator>
  <cp:lastModifiedBy>Overton, Stephanie</cp:lastModifiedBy>
  <cp:revision>56</cp:revision>
  <cp:lastPrinted>2022-09-13T21:05:04Z</cp:lastPrinted>
  <dcterms:created xsi:type="dcterms:W3CDTF">2022-09-13T17:59:22Z</dcterms:created>
  <dcterms:modified xsi:type="dcterms:W3CDTF">2023-11-13T19:26:15Z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0x0101001228EC6EF4EB72429C9C9DCA9E3A3705</vt:lpwstr>
  </property>
</Properties>
</file>